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61" r:id="rId4"/>
    <p:sldId id="288" r:id="rId5"/>
    <p:sldId id="286" r:id="rId6"/>
    <p:sldId id="287" r:id="rId7"/>
    <p:sldId id="285" r:id="rId8"/>
    <p:sldId id="283" r:id="rId9"/>
    <p:sldId id="284" r:id="rId10"/>
    <p:sldId id="282" r:id="rId11"/>
    <p:sldId id="280" r:id="rId12"/>
    <p:sldId id="281" r:id="rId13"/>
    <p:sldId id="278" r:id="rId14"/>
    <p:sldId id="266" r:id="rId15"/>
    <p:sldId id="270" r:id="rId16"/>
    <p:sldId id="27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58" autoAdjust="0"/>
    <p:restoredTop sz="94644"/>
  </p:normalViewPr>
  <p:slideViewPr>
    <p:cSldViewPr snapToGrid="0" snapToObjects="1">
      <p:cViewPr varScale="1">
        <p:scale>
          <a:sx n="86" d="100"/>
          <a:sy n="86" d="100"/>
        </p:scale>
        <p:origin x="494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moll\Desktop\POSTER_graph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00" b="1" i="0" u="none" strike="noStrike" kern="1200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System Timing (ms)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00" b="1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Sheet1!$A$1</c:f>
              <c:strCache>
                <c:ptCount val="1"/>
                <c:pt idx="0">
                  <c:v>CAN Timing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1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Sheet1!$A$2:$A$11</c:f>
              <c:numCache>
                <c:formatCode>General</c:formatCode>
                <c:ptCount val="10"/>
                <c:pt idx="0">
                  <c:v>1</c:v>
                </c:pt>
                <c:pt idx="1">
                  <c:v>1</c:v>
                </c:pt>
                <c:pt idx="2">
                  <c:v>24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  <c:pt idx="7">
                  <c:v>33</c:v>
                </c:pt>
                <c:pt idx="8">
                  <c:v>1</c:v>
                </c:pt>
                <c:pt idx="9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CE8-440B-A19E-D9B8BAFEF3CE}"/>
            </c:ext>
          </c:extLst>
        </c:ser>
        <c:ser>
          <c:idx val="1"/>
          <c:order val="1"/>
          <c:tx>
            <c:strRef>
              <c:f>Sheet1!$B$1</c:f>
              <c:strCache>
                <c:ptCount val="1"/>
                <c:pt idx="0">
                  <c:v>Master MCU Timing</c:v>
                </c:pt>
              </c:strCache>
            </c:strRef>
          </c:tx>
          <c:spPr>
            <a:ln w="31750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17"/>
            <c:spPr>
              <a:solidFill>
                <a:schemeClr val="accent2"/>
              </a:solidFill>
              <a:ln>
                <a:noFill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50000"/>
                          <a:lumOff val="50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val>
            <c:numRef>
              <c:f>Sheet1!$B$2:$B$11</c:f>
              <c:numCache>
                <c:formatCode>General</c:formatCode>
                <c:ptCount val="10"/>
                <c:pt idx="0">
                  <c:v>33</c:v>
                </c:pt>
                <c:pt idx="1">
                  <c:v>0</c:v>
                </c:pt>
                <c:pt idx="2">
                  <c:v>32</c:v>
                </c:pt>
                <c:pt idx="3">
                  <c:v>33</c:v>
                </c:pt>
                <c:pt idx="4">
                  <c:v>0</c:v>
                </c:pt>
                <c:pt idx="5">
                  <c:v>32</c:v>
                </c:pt>
                <c:pt idx="6">
                  <c:v>0</c:v>
                </c:pt>
                <c:pt idx="7">
                  <c:v>34</c:v>
                </c:pt>
                <c:pt idx="8">
                  <c:v>0</c:v>
                </c:pt>
                <c:pt idx="9">
                  <c:v>32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CE8-440B-A19E-D9B8BAFEF3CE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627152768"/>
        <c:axId val="1681352544"/>
      </c:lineChart>
      <c:catAx>
        <c:axId val="162715276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19050" cap="flat" cmpd="sng" algn="ctr">
            <a:solidFill>
              <a:schemeClr val="dk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all" baseline="0">
                <a:solidFill>
                  <a:schemeClr val="dk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81352544"/>
        <c:crosses val="autoZero"/>
        <c:auto val="1"/>
        <c:lblAlgn val="ctr"/>
        <c:lblOffset val="100"/>
        <c:noMultiLvlLbl val="0"/>
      </c:catAx>
      <c:valAx>
        <c:axId val="1681352544"/>
        <c:scaling>
          <c:orientation val="minMax"/>
        </c:scaling>
        <c:delete val="1"/>
        <c:axPos val="l"/>
        <c:majorGridlines>
          <c:spPr>
            <a:ln w="9525" cap="flat" cmpd="sng" algn="ctr">
              <a:gradFill>
                <a:gsLst>
                  <a:gs pos="100000">
                    <a:schemeClr val="dk1">
                      <a:lumMod val="95000"/>
                      <a:lumOff val="5000"/>
                      <a:alpha val="42000"/>
                    </a:schemeClr>
                  </a:gs>
                  <a:gs pos="0">
                    <a:schemeClr val="lt1">
                      <a:lumMod val="75000"/>
                      <a:alpha val="36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627152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solidFill>
          <a:schemeClr val="lt1">
            <a:lumMod val="95000"/>
            <a:alpha val="39000"/>
          </a:schemeClr>
        </a:solidFill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gradFill flip="none" rotWithShape="1">
      <a:gsLst>
        <a:gs pos="0">
          <a:schemeClr val="lt1"/>
        </a:gs>
        <a:gs pos="39000">
          <a:schemeClr val="lt1"/>
        </a:gs>
        <a:gs pos="100000">
          <a:schemeClr val="lt1">
            <a:lumMod val="75000"/>
          </a:schemeClr>
        </a:gs>
      </a:gsLst>
      <a:path path="circle">
        <a:fillToRect l="50000" t="-80000" r="50000" b="180000"/>
      </a:path>
      <a:tileRect/>
    </a:gradFill>
    <a:ln w="9525" cap="flat" cmpd="sng" algn="ctr">
      <a:solidFill>
        <a:schemeClr val="tx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8">
  <cs:axisTitle>
    <cs:lnRef idx="0"/>
    <cs:fillRef idx="0"/>
    <cs:effectRef idx="0"/>
    <cs:fontRef idx="minor">
      <a:schemeClr val="dk1">
        <a:lumMod val="75000"/>
        <a:lumOff val="25000"/>
      </a:schemeClr>
    </cs:fontRef>
    <cs:defRPr sz="900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900" kern="1200"/>
  </cs:chartArea>
  <cs:dataLabel>
    <cs:lnRef idx="0"/>
    <cs:fillRef idx="0">
      <cs:styleClr val="auto"/>
    </cs:fillRef>
    <cs:effectRef idx="0"/>
    <cs:fontRef idx="minor">
      <a:schemeClr val="lt1"/>
    </cs:fontRef>
    <cs:defRPr sz="90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solidFill>
        <a:schemeClr val="dk1">
          <a:lumMod val="65000"/>
          <a:lumOff val="35000"/>
          <a:alpha val="75000"/>
        </a:schemeClr>
      </a:solidFill>
    </cs:spPr>
    <cs:defRPr sz="9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  <a:ln w="9525" cap="flat" cmpd="sng" algn="ctr">
        <a:solidFill>
          <a:schemeClr val="lt1">
            <a:alpha val="50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17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8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21142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47CF5-6E34-994C-9DF8-F60E3E063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DE7E2-0D10-2A41-AD7E-65138295A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55CCAF-4507-D249-B940-8A5E64B096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643185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4F1E3-1829-6842-88D5-EC0ADFB474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F6DD37-2670-704C-AF06-D12662CBE2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FC3BBE-A013-AB42-9D2D-A62A1FA70A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92245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55373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A7B592-6A20-A949-8DD8-C2E649AC11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CCB558-015B-FE4B-BDAA-8C8738557E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9690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65E92-35C5-7C49-966A-1FAB371F7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4336E-E0AD-F240-8499-E5BB0B19C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8218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0B847-37CB-514A-BACF-F64B69C62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5AA7CC-E197-4A48-93BD-F75404B1AD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96403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75E35-AEC0-7748-BD44-976CDC2B28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B60238-2C6B-6640-A4E6-563FC59075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8A15DAB-874E-C64D-86B4-CCE809697A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8397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E3C1B-274B-0E4C-B66B-18F3078572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EEA418-6229-CD4C-A1CA-B173D9FA02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785246-F654-0B46-9906-C1BC65DAC5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B8DB27-8E44-B642-882B-C5FA628F99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4DD044-68C8-D34A-875A-0CA05BDFEC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75537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D93FB-DD45-D345-B6E8-F7B3E9B46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9322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1833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F46E80-8582-7048-88F4-AB63074F4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B102780A-184A-9E43-9EE8-7F7C9EBB9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798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PT Sans Bold" panose="020B05030202030202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PT Sans Regular" panose="020B0503020203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PT Sans Regular" panose="020B0503020203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PT Sans Regular" panose="020B0503020203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PT Sans Regular" panose="020B0503020203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PT Sans Regular" panose="020B0503020203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youtu.be/_0IFVq8wqwk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58424-90EF-E74F-9A52-BC09E908AD3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Nissan Leaf Driving Simulation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1114AF-D353-F340-A56E-87FD2AD60E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Team 8 – Michael Mollica, Brett Harden, Gerardo Mateo, 		Ethan Powers, &amp; Chase Colotta</a:t>
            </a:r>
          </a:p>
        </p:txBody>
      </p:sp>
    </p:spTree>
    <p:extLst>
      <p:ext uri="{BB962C8B-B14F-4D97-AF65-F5344CB8AC3E}">
        <p14:creationId xmlns:p14="http://schemas.microsoft.com/office/powerpoint/2010/main" val="648246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B18E3-AB1F-B252-4B2D-5EEA4F936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97027-985F-EF70-726F-B686ABCDB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dirty="0"/>
              <a:t>1200 degrees of rotation </a:t>
            </a:r>
            <a:r>
              <a:rPr lang="en-US" dirty="0">
                <a:sym typeface="Wingdings" panose="05000000000000000000" pitchFamily="2" charset="2"/>
              </a:rPr>
              <a:t> 360-degree max</a:t>
            </a:r>
            <a:endParaRPr lang="en-US" dirty="0"/>
          </a:p>
          <a:p>
            <a:r>
              <a:rPr lang="en-US" dirty="0"/>
              <a:t>Left vs. Right </a:t>
            </a:r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01976106-1278-39FC-1703-633769017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362" y="3163078"/>
            <a:ext cx="3918051" cy="30138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 preview">
            <a:extLst>
              <a:ext uri="{FF2B5EF4-FFF2-40B4-BE49-F238E27FC236}">
                <a16:creationId xmlns:a16="http://schemas.microsoft.com/office/drawing/2014/main" id="{2ADE87AB-6C1E-C1E4-7CA4-E8DE975524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644"/>
          <a:stretch/>
        </p:blipFill>
        <p:spPr bwMode="auto">
          <a:xfrm>
            <a:off x="8678451" y="2514085"/>
            <a:ext cx="3181187" cy="36628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9352670-D97B-1736-26A3-6B32C579C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251" y="3193889"/>
            <a:ext cx="3503730" cy="29830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311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29FD9-9DA1-18EE-706C-BAF71E548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Master MCU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8EF74-94DF-1F62-0028-421C7A6B22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Real-time</a:t>
            </a:r>
          </a:p>
          <a:p>
            <a:endParaRPr lang="en-US" dirty="0"/>
          </a:p>
        </p:txBody>
      </p:sp>
      <p:pic>
        <p:nvPicPr>
          <p:cNvPr id="4" name="Picture 4" descr="Image preview">
            <a:extLst>
              <a:ext uri="{FF2B5EF4-FFF2-40B4-BE49-F238E27FC236}">
                <a16:creationId xmlns:a16="http://schemas.microsoft.com/office/drawing/2014/main" id="{581BDB31-5676-2777-2F3D-3051BD1570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016" y="2492375"/>
            <a:ext cx="4912784" cy="3684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6B92607-D98F-36C5-6C6C-2364F9788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981" y="2426792"/>
            <a:ext cx="4828345" cy="37501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14286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D5322-6CE5-F257-9AB2-2C6E09029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Capturing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77CAA5-71D5-FFD1-0D10-C752D1A416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PT Sans" panose="020B0503020203020204" pitchFamily="34" charset="0"/>
                    <a:sym typeface="Wingdings" panose="05000000000000000000" pitchFamily="2" charset="2"/>
                  </a:rPr>
                  <a:t>Capture &amp; Store CAN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Wingdings" panose="05000000000000000000" pitchFamily="2" charset="2"/>
                      </a:rPr>
                      <m:t>≥</m:t>
                    </m:r>
                  </m:oMath>
                </a14:m>
                <a:r>
                  <a:rPr lang="en-US" dirty="0">
                    <a:latin typeface="PT Sans" panose="020B0503020203020204" pitchFamily="34" charset="0"/>
                    <a:sym typeface="Wingdings" panose="05000000000000000000" pitchFamily="2" charset="2"/>
                  </a:rPr>
                  <a:t>10 Hz</a:t>
                </a:r>
              </a:p>
              <a:p>
                <a:r>
                  <a:rPr lang="en-US" dirty="0">
                    <a:latin typeface="PT Sans" panose="020B0503020203020204" pitchFamily="34" charset="0"/>
                    <a:sym typeface="Wingdings" panose="05000000000000000000" pitchFamily="2" charset="2"/>
                  </a:rPr>
                  <a:t>OBD II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777CAA5-71D5-FFD1-0D10-C752D1A416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>
            <a:extLst>
              <a:ext uri="{FF2B5EF4-FFF2-40B4-BE49-F238E27FC236}">
                <a16:creationId xmlns:a16="http://schemas.microsoft.com/office/drawing/2014/main" id="{F234E1B2-F4E7-8DB4-7552-0FC052D72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429000"/>
            <a:ext cx="3852342" cy="25536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mage preview">
            <a:extLst>
              <a:ext uri="{FF2B5EF4-FFF2-40B4-BE49-F238E27FC236}">
                <a16:creationId xmlns:a16="http://schemas.microsoft.com/office/drawing/2014/main" id="{66ED3613-CC38-578E-A54C-43244FD27E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835249" y="2719513"/>
            <a:ext cx="2796972" cy="3729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16">
            <a:extLst>
              <a:ext uri="{FF2B5EF4-FFF2-40B4-BE49-F238E27FC236}">
                <a16:creationId xmlns:a16="http://schemas.microsoft.com/office/drawing/2014/main" id="{600CCC41-2ACC-F303-8F65-8DC99888D3A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588547"/>
              </p:ext>
            </p:extLst>
          </p:nvPr>
        </p:nvGraphicFramePr>
        <p:xfrm>
          <a:off x="9776927" y="2484301"/>
          <a:ext cx="1576873" cy="3506316"/>
        </p:xfrm>
        <a:graphic>
          <a:graphicData uri="http://schemas.openxmlformats.org/drawingml/2006/table">
            <a:tbl>
              <a:tblPr/>
              <a:tblGrid>
                <a:gridCol w="970383">
                  <a:extLst>
                    <a:ext uri="{9D8B030D-6E8A-4147-A177-3AD203B41FA5}">
                      <a16:colId xmlns:a16="http://schemas.microsoft.com/office/drawing/2014/main" val="308737506"/>
                    </a:ext>
                  </a:extLst>
                </a:gridCol>
                <a:gridCol w="606490">
                  <a:extLst>
                    <a:ext uri="{9D8B030D-6E8A-4147-A177-3AD203B41FA5}">
                      <a16:colId xmlns:a16="http://schemas.microsoft.com/office/drawing/2014/main" val="3133807219"/>
                    </a:ext>
                  </a:extLst>
                </a:gridCol>
              </a:tblGrid>
              <a:tr h="10271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------------------------</a:t>
                      </a:r>
                    </a:p>
                  </a:txBody>
                  <a:tcPr marL="6978" marR="6978" marT="697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78" marR="6978" marT="697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2059962"/>
                  </a:ext>
                </a:extLst>
              </a:tr>
              <a:tr h="101365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Get data from ID: 0x2DE</a:t>
                      </a:r>
                    </a:p>
                  </a:txBody>
                  <a:tcPr marL="6978" marR="6978" marT="697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4721066"/>
                  </a:ext>
                </a:extLst>
              </a:tr>
              <a:tr h="101365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0 0 0 0 0 FF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FF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</a:p>
                  </a:txBody>
                  <a:tcPr marL="6978" marR="6978" marT="697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5258045"/>
                  </a:ext>
                </a:extLst>
              </a:tr>
              <a:tr h="101365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-----------------------------</a:t>
                      </a:r>
                    </a:p>
                  </a:txBody>
                  <a:tcPr marL="6978" marR="6978" marT="697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0746319"/>
                  </a:ext>
                </a:extLst>
              </a:tr>
              <a:tr h="101365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Get data from ID: 0x260</a:t>
                      </a:r>
                    </a:p>
                  </a:txBody>
                  <a:tcPr marL="6978" marR="6978" marT="697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124727"/>
                  </a:ext>
                </a:extLst>
              </a:tr>
              <a:tr h="101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C8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C8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FF F0 </a:t>
                      </a:r>
                    </a:p>
                  </a:txBody>
                  <a:tcPr marL="6978" marR="6978" marT="697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78" marR="6978" marT="697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837008"/>
                  </a:ext>
                </a:extLst>
              </a:tr>
              <a:tr h="101365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-----------------------------</a:t>
                      </a:r>
                    </a:p>
                  </a:txBody>
                  <a:tcPr marL="6978" marR="6978" marT="697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5221701"/>
                  </a:ext>
                </a:extLst>
              </a:tr>
              <a:tr h="101365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Get data from ID: 0x5E3</a:t>
                      </a:r>
                    </a:p>
                  </a:txBody>
                  <a:tcPr marL="6978" marR="6978" marT="697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2193022"/>
                  </a:ext>
                </a:extLst>
              </a:tr>
              <a:tr h="10136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FF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FF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FF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F0 80 </a:t>
                      </a:r>
                    </a:p>
                  </a:txBody>
                  <a:tcPr marL="6978" marR="6978" marT="697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 </a:t>
                      </a:r>
                    </a:p>
                  </a:txBody>
                  <a:tcPr marL="6978" marR="6978" marT="6978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3764214"/>
                  </a:ext>
                </a:extLst>
              </a:tr>
              <a:tr h="101365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-----------------------------</a:t>
                      </a:r>
                    </a:p>
                  </a:txBody>
                  <a:tcPr marL="6978" marR="6978" marT="697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6280052"/>
                  </a:ext>
                </a:extLst>
              </a:tr>
              <a:tr h="101365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Get data from ID: 0x2DE</a:t>
                      </a:r>
                    </a:p>
                  </a:txBody>
                  <a:tcPr marL="6978" marR="6978" marT="697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4974270"/>
                  </a:ext>
                </a:extLst>
              </a:tr>
              <a:tr h="101365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0 0 0 0 0 FF FF </a:t>
                      </a:r>
                    </a:p>
                  </a:txBody>
                  <a:tcPr marL="6978" marR="6978" marT="697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1289524"/>
                  </a:ext>
                </a:extLst>
              </a:tr>
              <a:tr h="101365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-----------------------------</a:t>
                      </a:r>
                    </a:p>
                  </a:txBody>
                  <a:tcPr marL="6978" marR="6978" marT="697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2376063"/>
                  </a:ext>
                </a:extLst>
              </a:tr>
              <a:tr h="101365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Get data from ID: 0x180</a:t>
                      </a:r>
                    </a:p>
                  </a:txBody>
                  <a:tcPr marL="6978" marR="6978" marT="697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006692"/>
                  </a:ext>
                </a:extLst>
              </a:tr>
              <a:tr h="101365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0 0 0 0 0 2D 0 </a:t>
                      </a:r>
                    </a:p>
                  </a:txBody>
                  <a:tcPr marL="6978" marR="6978" marT="697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5610981"/>
                  </a:ext>
                </a:extLst>
              </a:tr>
              <a:tr h="101365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-----------------------------</a:t>
                      </a:r>
                    </a:p>
                  </a:txBody>
                  <a:tcPr marL="6978" marR="6978" marT="697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546686"/>
                  </a:ext>
                </a:extLst>
              </a:tr>
              <a:tr h="101365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Get data from ID: 0x355</a:t>
                      </a:r>
                    </a:p>
                  </a:txBody>
                  <a:tcPr marL="6978" marR="6978" marT="697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948226"/>
                  </a:ext>
                </a:extLst>
              </a:tr>
              <a:tr h="101365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0 FF FF 0 0 60 0 </a:t>
                      </a:r>
                    </a:p>
                  </a:txBody>
                  <a:tcPr marL="6978" marR="6978" marT="697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4817726"/>
                  </a:ext>
                </a:extLst>
              </a:tr>
              <a:tr h="101365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-----------------------------</a:t>
                      </a:r>
                    </a:p>
                  </a:txBody>
                  <a:tcPr marL="6978" marR="6978" marT="697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6274216"/>
                  </a:ext>
                </a:extLst>
              </a:tr>
              <a:tr h="101365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Get data from ID: 0x2DE</a:t>
                      </a:r>
                    </a:p>
                  </a:txBody>
                  <a:tcPr marL="6978" marR="6978" marT="697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3315285"/>
                  </a:ext>
                </a:extLst>
              </a:tr>
              <a:tr h="101365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 0 0 0 0 0 FF FF </a:t>
                      </a:r>
                    </a:p>
                  </a:txBody>
                  <a:tcPr marL="6978" marR="6978" marT="697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553810"/>
                  </a:ext>
                </a:extLst>
              </a:tr>
              <a:tr h="101365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-----------------------------</a:t>
                      </a:r>
                    </a:p>
                  </a:txBody>
                  <a:tcPr marL="6978" marR="6978" marT="6978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7923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6307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F81A5-466B-A4C2-2D47-08B6F7A08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7CD75-F9D7-8D21-0718-BDB8B8AD5B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8183"/>
            <a:ext cx="10515600" cy="4738780"/>
          </a:xfrm>
        </p:spPr>
        <p:txBody>
          <a:bodyPr/>
          <a:lstStyle/>
          <a:p>
            <a:r>
              <a:rPr lang="en-US" dirty="0"/>
              <a:t>Arduino </a:t>
            </a:r>
          </a:p>
          <a:p>
            <a:r>
              <a:rPr lang="en-US" dirty="0"/>
              <a:t>UART at 115200 baud rate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B9FB6C-C4BF-AD54-CEA2-A3F9BB8F0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1522" y="681037"/>
            <a:ext cx="3286584" cy="55347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02B450F-8EED-CFB7-89A7-AD7BFF11BD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929631"/>
            <a:ext cx="4863515" cy="3247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81747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5BBAC-26E3-5272-343C-F2BB8ABFA9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Experimentation &amp;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0A0EAF-08AC-28A2-C524-6CDAF728B6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2587754"/>
          </a:xfrm>
        </p:spPr>
        <p:txBody>
          <a:bodyPr numCol="2"/>
          <a:lstStyle/>
          <a:p>
            <a:r>
              <a:rPr lang="en-US" dirty="0"/>
              <a:t>Equipment &amp; Software includes:</a:t>
            </a:r>
          </a:p>
          <a:p>
            <a:pPr lvl="1"/>
            <a:r>
              <a:rPr lang="en-US" dirty="0"/>
              <a:t>Multimeter</a:t>
            </a:r>
          </a:p>
          <a:p>
            <a:pPr lvl="1"/>
            <a:r>
              <a:rPr lang="en-US" dirty="0"/>
              <a:t>Oscilloscope</a:t>
            </a:r>
          </a:p>
          <a:p>
            <a:pPr lvl="1"/>
            <a:r>
              <a:rPr lang="en-US" dirty="0"/>
              <a:t>Arduino IDE Timestamps</a:t>
            </a:r>
          </a:p>
          <a:p>
            <a:pPr lvl="1"/>
            <a:r>
              <a:rPr lang="en-US" dirty="0"/>
              <a:t>Simulink</a:t>
            </a:r>
          </a:p>
        </p:txBody>
      </p:sp>
      <p:graphicFrame>
        <p:nvGraphicFramePr>
          <p:cNvPr id="4" name="Content Placeholder 8">
            <a:extLst>
              <a:ext uri="{FF2B5EF4-FFF2-40B4-BE49-F238E27FC236}">
                <a16:creationId xmlns:a16="http://schemas.microsoft.com/office/drawing/2014/main" id="{C7DD47A1-1063-71C8-D2D4-66B0656013C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4097833"/>
              </p:ext>
            </p:extLst>
          </p:nvPr>
        </p:nvGraphicFramePr>
        <p:xfrm>
          <a:off x="6234404" y="2295331"/>
          <a:ext cx="5119396" cy="4021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800099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9C4E3B-8AD2-2E4A-CE2B-DA1F49220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Bill of Materials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AA287F4-98F4-7CD7-FEFA-49BDFC6DBF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0481154"/>
              </p:ext>
            </p:extLst>
          </p:nvPr>
        </p:nvGraphicFramePr>
        <p:xfrm>
          <a:off x="158290" y="1518819"/>
          <a:ext cx="5934633" cy="462530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98554">
                  <a:extLst>
                    <a:ext uri="{9D8B030D-6E8A-4147-A177-3AD203B41FA5}">
                      <a16:colId xmlns:a16="http://schemas.microsoft.com/office/drawing/2014/main" val="1236034392"/>
                    </a:ext>
                  </a:extLst>
                </a:gridCol>
                <a:gridCol w="909002">
                  <a:extLst>
                    <a:ext uri="{9D8B030D-6E8A-4147-A177-3AD203B41FA5}">
                      <a16:colId xmlns:a16="http://schemas.microsoft.com/office/drawing/2014/main" val="82534416"/>
                    </a:ext>
                  </a:extLst>
                </a:gridCol>
                <a:gridCol w="982140">
                  <a:extLst>
                    <a:ext uri="{9D8B030D-6E8A-4147-A177-3AD203B41FA5}">
                      <a16:colId xmlns:a16="http://schemas.microsoft.com/office/drawing/2014/main" val="1072224990"/>
                    </a:ext>
                  </a:extLst>
                </a:gridCol>
                <a:gridCol w="982140">
                  <a:extLst>
                    <a:ext uri="{9D8B030D-6E8A-4147-A177-3AD203B41FA5}">
                      <a16:colId xmlns:a16="http://schemas.microsoft.com/office/drawing/2014/main" val="3915986651"/>
                    </a:ext>
                  </a:extLst>
                </a:gridCol>
                <a:gridCol w="804519">
                  <a:extLst>
                    <a:ext uri="{9D8B030D-6E8A-4147-A177-3AD203B41FA5}">
                      <a16:colId xmlns:a16="http://schemas.microsoft.com/office/drawing/2014/main" val="364119811"/>
                    </a:ext>
                  </a:extLst>
                </a:gridCol>
                <a:gridCol w="261208">
                  <a:extLst>
                    <a:ext uri="{9D8B030D-6E8A-4147-A177-3AD203B41FA5}">
                      <a16:colId xmlns:a16="http://schemas.microsoft.com/office/drawing/2014/main" val="1136260260"/>
                    </a:ext>
                  </a:extLst>
                </a:gridCol>
                <a:gridCol w="553759">
                  <a:extLst>
                    <a:ext uri="{9D8B030D-6E8A-4147-A177-3AD203B41FA5}">
                      <a16:colId xmlns:a16="http://schemas.microsoft.com/office/drawing/2014/main" val="929674770"/>
                    </a:ext>
                  </a:extLst>
                </a:gridCol>
                <a:gridCol w="543311">
                  <a:extLst>
                    <a:ext uri="{9D8B030D-6E8A-4147-A177-3AD203B41FA5}">
                      <a16:colId xmlns:a16="http://schemas.microsoft.com/office/drawing/2014/main" val="1008640046"/>
                    </a:ext>
                  </a:extLst>
                </a:gridCol>
              </a:tblGrid>
              <a:tr h="1504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Product Name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Description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Subsystem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Part Number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Manufacturer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Qty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Price (each)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Item Totals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extLst>
                  <a:ext uri="{0D108BD9-81ED-4DB2-BD59-A6C34878D82A}">
                    <a16:rowId xmlns:a16="http://schemas.microsoft.com/office/drawing/2014/main" val="3752458302"/>
                  </a:ext>
                </a:extLst>
              </a:tr>
              <a:tr h="576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Rotary Encoder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The product is an absolute rotary incoder with a 6.5 ft output cable.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Steering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TRD-NA1024NWD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Koyo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$352.00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$352.00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extLst>
                  <a:ext uri="{0D108BD9-81ED-4DB2-BD59-A6C34878D82A}">
                    <a16:rowId xmlns:a16="http://schemas.microsoft.com/office/drawing/2014/main" val="4294102551"/>
                  </a:ext>
                </a:extLst>
              </a:tr>
              <a:tr h="576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Mount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This is the right angle mounting bracket for the TRD-NA1024NWD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Steering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JT-035D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Koyo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$13.00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$13.00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extLst>
                  <a:ext uri="{0D108BD9-81ED-4DB2-BD59-A6C34878D82A}">
                    <a16:rowId xmlns:a16="http://schemas.microsoft.com/office/drawing/2014/main" val="507292476"/>
                  </a:ext>
                </a:extLst>
              </a:tr>
              <a:tr h="57659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100k Ohm Resistor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These are the 100k Ohm resistors that will be used for voltage dividers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Steering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CFR25SJT-52-100K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Yageo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25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$0.05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$1.25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extLst>
                  <a:ext uri="{0D108BD9-81ED-4DB2-BD59-A6C34878D82A}">
                    <a16:rowId xmlns:a16="http://schemas.microsoft.com/office/drawing/2014/main" val="4082088119"/>
                  </a:ext>
                </a:extLst>
              </a:tr>
              <a:tr h="4324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Arduino Uno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MCU for reading Rotary encoder, reading shifter,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Steering, Shifter, Speedometer, Pedals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Arduino UNO Rev3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Arduino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$27.60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$110.40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extLst>
                  <a:ext uri="{0D108BD9-81ED-4DB2-BD59-A6C34878D82A}">
                    <a16:rowId xmlns:a16="http://schemas.microsoft.com/office/drawing/2014/main" val="1494793226"/>
                  </a:ext>
                </a:extLst>
              </a:tr>
              <a:tr h="150416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Zener Diode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5.1 V Zener Diode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Shifter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BZX79-C5V1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Nexperia USA Inc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10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$0.16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$1.60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extLst>
                  <a:ext uri="{0D108BD9-81ED-4DB2-BD59-A6C34878D82A}">
                    <a16:rowId xmlns:a16="http://schemas.microsoft.com/office/drawing/2014/main" val="295415378"/>
                  </a:ext>
                </a:extLst>
              </a:tr>
              <a:tr h="288298">
                <a:tc>
                  <a:txBody>
                    <a:bodyPr/>
                    <a:lstStyle/>
                    <a:p>
                      <a:pPr algn="ctr" fontAlgn="ctr"/>
                      <a:r>
                        <a:rPr lang="el-GR" sz="800" u="none" strike="noStrike">
                          <a:effectLst/>
                        </a:rPr>
                        <a:t>100 Ω </a:t>
                      </a:r>
                      <a:r>
                        <a:rPr lang="en-US" sz="800" u="none" strike="noStrike">
                          <a:effectLst/>
                        </a:rPr>
                        <a:t>Resistor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l-GR" sz="800" u="none" strike="noStrike" dirty="0">
                          <a:effectLst/>
                        </a:rPr>
                        <a:t>100 Ω </a:t>
                      </a:r>
                      <a:r>
                        <a:rPr lang="en-US" sz="800" u="none" strike="noStrike" dirty="0">
                          <a:effectLst/>
                        </a:rPr>
                        <a:t>Resistor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Shifter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LR1F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TE Connectivity Passive Product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10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$0.14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$1.40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extLst>
                  <a:ext uri="{0D108BD9-81ED-4DB2-BD59-A6C34878D82A}">
                    <a16:rowId xmlns:a16="http://schemas.microsoft.com/office/drawing/2014/main" val="2696049206"/>
                  </a:ext>
                </a:extLst>
              </a:tr>
              <a:tr h="2882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LCD Display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LCD Compatible with Arduino Uno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Speedometer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Treedix 3.5 inch TFT LCD Display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Treedix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$18.99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$18.99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extLst>
                  <a:ext uri="{0D108BD9-81ED-4DB2-BD59-A6C34878D82A}">
                    <a16:rowId xmlns:a16="http://schemas.microsoft.com/office/drawing/2014/main" val="3826898653"/>
                  </a:ext>
                </a:extLst>
              </a:tr>
              <a:tr h="28829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Toggle Switch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12 V Toggle Switch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Power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TD1-1A-DC-3-R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Switch Components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$5.08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$5.08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extLst>
                  <a:ext uri="{0D108BD9-81ED-4DB2-BD59-A6C34878D82A}">
                    <a16:rowId xmlns:a16="http://schemas.microsoft.com/office/drawing/2014/main" val="2563571786"/>
                  </a:ext>
                </a:extLst>
              </a:tr>
              <a:tr h="86489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Standard Diode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Diode (Different fom signoff due to original being out of stock, higher ratings meet requirements)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Power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S-19TQ015-M3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ES" sz="800" u="none" strike="noStrike" dirty="0" err="1">
                          <a:effectLst/>
                        </a:rPr>
                        <a:t>Vishay</a:t>
                      </a:r>
                      <a:r>
                        <a:rPr lang="es-ES" sz="800" u="none" strike="noStrike" dirty="0">
                          <a:effectLst/>
                        </a:rPr>
                        <a:t> General Semiconductor - </a:t>
                      </a:r>
                      <a:r>
                        <a:rPr lang="es-ES" sz="800" u="none" strike="noStrike" dirty="0" err="1">
                          <a:effectLst/>
                        </a:rPr>
                        <a:t>Diodes</a:t>
                      </a:r>
                      <a:r>
                        <a:rPr lang="es-ES" sz="800" u="none" strike="noStrike" dirty="0">
                          <a:effectLst/>
                        </a:rPr>
                        <a:t> </a:t>
                      </a:r>
                      <a:r>
                        <a:rPr lang="es-ES" sz="800" u="none" strike="noStrike" dirty="0" err="1">
                          <a:effectLst/>
                        </a:rPr>
                        <a:t>Division</a:t>
                      </a:r>
                      <a:endParaRPr lang="es-E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$1.61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$1.61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extLst>
                  <a:ext uri="{0D108BD9-81ED-4DB2-BD59-A6C34878D82A}">
                    <a16:rowId xmlns:a16="http://schemas.microsoft.com/office/drawing/2014/main" val="1395401711"/>
                  </a:ext>
                </a:extLst>
              </a:tr>
              <a:tr h="43244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18 AWG wire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Wiring terminated to connect to Arduino 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Power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10-02493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Tensility International Corp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4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>
                          <a:effectLst/>
                        </a:rPr>
                        <a:t>$7.51</a:t>
                      </a:r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 u="none" strike="noStrike" dirty="0">
                          <a:effectLst/>
                        </a:rPr>
                        <a:t>$30.04</a:t>
                      </a:r>
                      <a:endParaRPr 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896" marR="5896" marT="5896" marB="0" anchor="ctr"/>
                </a:tc>
                <a:extLst>
                  <a:ext uri="{0D108BD9-81ED-4DB2-BD59-A6C34878D82A}">
                    <a16:rowId xmlns:a16="http://schemas.microsoft.com/office/drawing/2014/main" val="466577896"/>
                  </a:ext>
                </a:extLst>
              </a:tr>
            </a:tbl>
          </a:graphicData>
        </a:graphic>
      </p:graphicFrame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6350DD49-CDE1-1A4C-1CA2-15196F672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305917"/>
              </p:ext>
            </p:extLst>
          </p:nvPr>
        </p:nvGraphicFramePr>
        <p:xfrm>
          <a:off x="6272019" y="1518819"/>
          <a:ext cx="5575077" cy="46253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44113">
                  <a:extLst>
                    <a:ext uri="{9D8B030D-6E8A-4147-A177-3AD203B41FA5}">
                      <a16:colId xmlns:a16="http://schemas.microsoft.com/office/drawing/2014/main" val="1665224021"/>
                    </a:ext>
                  </a:extLst>
                </a:gridCol>
                <a:gridCol w="853929">
                  <a:extLst>
                    <a:ext uri="{9D8B030D-6E8A-4147-A177-3AD203B41FA5}">
                      <a16:colId xmlns:a16="http://schemas.microsoft.com/office/drawing/2014/main" val="129168825"/>
                    </a:ext>
                  </a:extLst>
                </a:gridCol>
                <a:gridCol w="922636">
                  <a:extLst>
                    <a:ext uri="{9D8B030D-6E8A-4147-A177-3AD203B41FA5}">
                      <a16:colId xmlns:a16="http://schemas.microsoft.com/office/drawing/2014/main" val="3690588766"/>
                    </a:ext>
                  </a:extLst>
                </a:gridCol>
                <a:gridCol w="922636">
                  <a:extLst>
                    <a:ext uri="{9D8B030D-6E8A-4147-A177-3AD203B41FA5}">
                      <a16:colId xmlns:a16="http://schemas.microsoft.com/office/drawing/2014/main" val="417089645"/>
                    </a:ext>
                  </a:extLst>
                </a:gridCol>
                <a:gridCol w="755776">
                  <a:extLst>
                    <a:ext uri="{9D8B030D-6E8A-4147-A177-3AD203B41FA5}">
                      <a16:colId xmlns:a16="http://schemas.microsoft.com/office/drawing/2014/main" val="2877755986"/>
                    </a:ext>
                  </a:extLst>
                </a:gridCol>
                <a:gridCol w="245382">
                  <a:extLst>
                    <a:ext uri="{9D8B030D-6E8A-4147-A177-3AD203B41FA5}">
                      <a16:colId xmlns:a16="http://schemas.microsoft.com/office/drawing/2014/main" val="930839316"/>
                    </a:ext>
                  </a:extLst>
                </a:gridCol>
                <a:gridCol w="520210">
                  <a:extLst>
                    <a:ext uri="{9D8B030D-6E8A-4147-A177-3AD203B41FA5}">
                      <a16:colId xmlns:a16="http://schemas.microsoft.com/office/drawing/2014/main" val="1698984440"/>
                    </a:ext>
                  </a:extLst>
                </a:gridCol>
                <a:gridCol w="510395">
                  <a:extLst>
                    <a:ext uri="{9D8B030D-6E8A-4147-A177-3AD203B41FA5}">
                      <a16:colId xmlns:a16="http://schemas.microsoft.com/office/drawing/2014/main" val="2054177704"/>
                    </a:ext>
                  </a:extLst>
                </a:gridCol>
              </a:tblGrid>
              <a:tr h="2717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100 mA Fuse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100 mA fuses to protect Arduinos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Power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5ST 100-R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Bel Fuse Inc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$0.63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$3.78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extLst>
                  <a:ext uri="{0D108BD9-81ED-4DB2-BD59-A6C34878D82A}">
                    <a16:rowId xmlns:a16="http://schemas.microsoft.com/office/drawing/2014/main" val="3081720424"/>
                  </a:ext>
                </a:extLst>
              </a:tr>
              <a:tr h="2717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Fuse Holder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Hold 100 mA fuses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Power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4628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Keystone Electronics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$0.73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$2.92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extLst>
                  <a:ext uri="{0D108BD9-81ED-4DB2-BD59-A6C34878D82A}">
                    <a16:rowId xmlns:a16="http://schemas.microsoft.com/office/drawing/2014/main" val="515490060"/>
                  </a:ext>
                </a:extLst>
              </a:tr>
              <a:tr h="4075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CAN-BUS Shield V2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Arduino board to help capture CAN Bus messages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CAN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CAN-BUS Shield V2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Seeed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$32.10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$32.10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extLst>
                  <a:ext uri="{0D108BD9-81ED-4DB2-BD59-A6C34878D82A}">
                    <a16:rowId xmlns:a16="http://schemas.microsoft.com/office/drawing/2014/main" val="3796580665"/>
                  </a:ext>
                </a:extLst>
              </a:tr>
              <a:tr h="5434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OBDII to DB9 Cable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Cable to connect the Arduino Board to the OBDII port of the Nissan Leaf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CAN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CAB-10087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SparkFun Electronics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$10.95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$10.95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extLst>
                  <a:ext uri="{0D108BD9-81ED-4DB2-BD59-A6C34878D82A}">
                    <a16:rowId xmlns:a16="http://schemas.microsoft.com/office/drawing/2014/main" val="1407964294"/>
                  </a:ext>
                </a:extLst>
              </a:tr>
              <a:tr h="54345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Mega 2560 Rev3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n-NO" sz="700" u="none" strike="noStrike">
                          <a:effectLst/>
                        </a:rPr>
                        <a:t>Microcontroller for the Master Microcontroller System</a:t>
                      </a:r>
                      <a:endParaRPr lang="nn-NO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Master MCU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sv-SE" sz="700" u="none" strike="noStrike">
                          <a:effectLst/>
                        </a:rPr>
                        <a:t>Mega 2560 Rev3 (Barcode: 7630049200067)</a:t>
                      </a:r>
                      <a:endParaRPr lang="sv-SE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Arduino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$41.14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$41.14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extLst>
                  <a:ext uri="{0D108BD9-81ED-4DB2-BD59-A6C34878D82A}">
                    <a16:rowId xmlns:a16="http://schemas.microsoft.com/office/drawing/2014/main" val="2089112931"/>
                  </a:ext>
                </a:extLst>
              </a:tr>
              <a:tr h="4075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USB 2.0 Cable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n-NO" sz="700" u="none" strike="noStrike">
                          <a:effectLst/>
                        </a:rPr>
                        <a:t>USB cable for Arduino Mega 2560</a:t>
                      </a:r>
                      <a:endParaRPr lang="nn-NO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Master MCU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USB 2.0 Cable Type A/B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Arduino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$7.60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$7.60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extLst>
                  <a:ext uri="{0D108BD9-81ED-4DB2-BD59-A6C34878D82A}">
                    <a16:rowId xmlns:a16="http://schemas.microsoft.com/office/drawing/2014/main" val="1210098213"/>
                  </a:ext>
                </a:extLst>
              </a:tr>
              <a:tr h="2717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Optoisolator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OPTOISOLATR 5KV TRANSISTOR 4-DIP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OEM Lights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160-1366-5-ND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Lite-On Inc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10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$0.24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$2.40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extLst>
                  <a:ext uri="{0D108BD9-81ED-4DB2-BD59-A6C34878D82A}">
                    <a16:rowId xmlns:a16="http://schemas.microsoft.com/office/drawing/2014/main" val="1503940366"/>
                  </a:ext>
                </a:extLst>
              </a:tr>
              <a:tr h="2717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250 Ohm Resistor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700" u="none" strike="noStrike">
                          <a:effectLst/>
                        </a:rPr>
                        <a:t>RES 250 OHM 5% 5W AXIAL</a:t>
                      </a:r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OEM Lights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55J250E-ND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Ohmite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$1.06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$5.30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extLst>
                  <a:ext uri="{0D108BD9-81ED-4DB2-BD59-A6C34878D82A}">
                    <a16:rowId xmlns:a16="http://schemas.microsoft.com/office/drawing/2014/main" val="2878745026"/>
                  </a:ext>
                </a:extLst>
              </a:tr>
              <a:tr h="2717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125 Ohm Resistor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700" u="none" strike="noStrike">
                          <a:effectLst/>
                        </a:rPr>
                        <a:t>RES 125 OHM 1/4W 1% AXIAL</a:t>
                      </a:r>
                      <a:endParaRPr lang="pl-PL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OEM Lights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RN60D1250FB14-ND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Vishay Dale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$0.70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$3.50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extLst>
                  <a:ext uri="{0D108BD9-81ED-4DB2-BD59-A6C34878D82A}">
                    <a16:rowId xmlns:a16="http://schemas.microsoft.com/office/drawing/2014/main" val="2797671689"/>
                  </a:ext>
                </a:extLst>
              </a:tr>
              <a:tr h="2717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40 mA Fuse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FUSE GLASS 40MA 250VAC 5X20MM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OEM Lights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486-1876-ND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Schurter Inc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6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$2.67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$16.02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extLst>
                  <a:ext uri="{0D108BD9-81ED-4DB2-BD59-A6C34878D82A}">
                    <a16:rowId xmlns:a16="http://schemas.microsoft.com/office/drawing/2014/main" val="1281451869"/>
                  </a:ext>
                </a:extLst>
              </a:tr>
              <a:tr h="2717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Fuse Holder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FUSE HOLDER CART 250V 6.3A PCB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OEM Lights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RPC3981-ND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Essentra Components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$0.94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$4.70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extLst>
                  <a:ext uri="{0D108BD9-81ED-4DB2-BD59-A6C34878D82A}">
                    <a16:rowId xmlns:a16="http://schemas.microsoft.com/office/drawing/2014/main" val="4034502727"/>
                  </a:ext>
                </a:extLst>
              </a:tr>
              <a:tr h="40759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Wire Splices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Solderless wire splice connecters (package)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Pedals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B09539VNBK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XGTECH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$7.99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$7.99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extLst>
                  <a:ext uri="{0D108BD9-81ED-4DB2-BD59-A6C34878D82A}">
                    <a16:rowId xmlns:a16="http://schemas.microsoft.com/office/drawing/2014/main" val="102477871"/>
                  </a:ext>
                </a:extLst>
              </a:tr>
              <a:tr h="27172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22 AWG 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22AWG wire 2 color 100ft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Pedals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B089D211KX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Fermerry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1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$15.49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$15.49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extLst>
                  <a:ext uri="{0D108BD9-81ED-4DB2-BD59-A6C34878D82A}">
                    <a16:rowId xmlns:a16="http://schemas.microsoft.com/office/drawing/2014/main" val="1670847728"/>
                  </a:ext>
                </a:extLst>
              </a:tr>
              <a:tr h="141772"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Total Items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105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>
                          <a:effectLst/>
                        </a:rPr>
                        <a:t>Total Price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700" u="none" strike="noStrike" dirty="0">
                          <a:effectLst/>
                        </a:rPr>
                        <a:t>$689.26</a:t>
                      </a:r>
                      <a:endParaRPr 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5557" marR="5557" marT="5557" marB="0" anchor="ctr"/>
                </a:tc>
                <a:extLst>
                  <a:ext uri="{0D108BD9-81ED-4DB2-BD59-A6C34878D82A}">
                    <a16:rowId xmlns:a16="http://schemas.microsoft.com/office/drawing/2014/main" val="2238750284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66CFE735-4DDC-403B-5BE3-963D6D3ED38D}"/>
              </a:ext>
            </a:extLst>
          </p:cNvPr>
          <p:cNvSpPr/>
          <p:nvPr/>
        </p:nvSpPr>
        <p:spPr>
          <a:xfrm>
            <a:off x="9381356" y="566241"/>
            <a:ext cx="246574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$689.26</a:t>
            </a:r>
          </a:p>
        </p:txBody>
      </p:sp>
    </p:spTree>
    <p:extLst>
      <p:ext uri="{BB962C8B-B14F-4D97-AF65-F5344CB8AC3E}">
        <p14:creationId xmlns:p14="http://schemas.microsoft.com/office/powerpoint/2010/main" val="20975934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81193-2869-73C1-A106-CEDD134AB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Display &amp; </a:t>
            </a:r>
            <a:r>
              <a:rPr lang="en-US" dirty="0">
                <a:hlinkClick r:id="rId2"/>
              </a:rPr>
              <a:t>Demonstration</a:t>
            </a:r>
            <a:r>
              <a:rPr lang="en-US" dirty="0"/>
              <a:t> </a:t>
            </a:r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9411AFD7-E72F-285F-C2F8-DDD6879EE3E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108" y="1825625"/>
            <a:ext cx="580178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18228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2B8E0-20EE-9B4A-B813-E54C15742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Statement</a:t>
            </a:r>
          </a:p>
        </p:txBody>
      </p:sp>
      <p:pic>
        <p:nvPicPr>
          <p:cNvPr id="6146" name="Picture 2" descr="Image preview">
            <a:extLst>
              <a:ext uri="{FF2B5EF4-FFF2-40B4-BE49-F238E27FC236}">
                <a16:creationId xmlns:a16="http://schemas.microsoft.com/office/drawing/2014/main" id="{1641A06E-BA6B-278E-2D04-7CB9F4437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08" y="2133658"/>
            <a:ext cx="4754013" cy="3565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 preview">
            <a:extLst>
              <a:ext uri="{FF2B5EF4-FFF2-40B4-BE49-F238E27FC236}">
                <a16:creationId xmlns:a16="http://schemas.microsoft.com/office/drawing/2014/main" id="{834D1C9E-12B6-D663-90BB-DE99C29B90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990" y="1709860"/>
            <a:ext cx="2991981" cy="39893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6666D5-9A45-9FC8-EF7C-A9A2C707D1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2940" y="2003898"/>
            <a:ext cx="2780366" cy="37071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8612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D3AD2F8-3897-4CB3-F511-011D7349E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072" y="723522"/>
            <a:ext cx="9535856" cy="5410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07111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CEA830B0-6B50-F56A-8B41-140D59A60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543" y="538362"/>
            <a:ext cx="7449641" cy="55872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27466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0CEE05-35AD-A273-09F5-02733D8DB8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Auto-Light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1243D3-60CC-7865-7422-D068A2113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Detect each auto-light setting </a:t>
            </a:r>
            <a:r>
              <a:rPr lang="en-US" dirty="0">
                <a:sym typeface="Wingdings" panose="05000000000000000000" pitchFamily="2" charset="2"/>
              </a:rPr>
              <a:t> Low, High, Blinkers</a:t>
            </a:r>
            <a:endParaRPr lang="en-US" dirty="0"/>
          </a:p>
          <a:p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579B2E8-3A45-4485-23E3-1CACA51A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95839"/>
            <a:ext cx="5400577" cy="34811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13">
            <a:extLst>
              <a:ext uri="{FF2B5EF4-FFF2-40B4-BE49-F238E27FC236}">
                <a16:creationId xmlns:a16="http://schemas.microsoft.com/office/drawing/2014/main" id="{6648ABFE-06F1-FC07-BC8B-3E4D628B6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1819" y="2492375"/>
            <a:ext cx="3021981" cy="3684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1042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4A2BF-B515-A4D2-453A-C52E6C084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Accelerator &amp; Brake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6E3C6A-E719-5F67-5916-8CD308D42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Must use OEM pedal sensors</a:t>
            </a:r>
          </a:p>
          <a:p>
            <a:r>
              <a:rPr lang="en-US" dirty="0">
                <a:latin typeface="PT Sans" panose="020B0503020203020204" pitchFamily="34" charset="0"/>
              </a:rPr>
              <a:t>IEEE std.576-13 </a:t>
            </a:r>
            <a:r>
              <a:rPr lang="en-US" dirty="0">
                <a:latin typeface="PT Sans" panose="020B0503020203020204" pitchFamily="34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PT Sans" panose="020B0503020203020204" pitchFamily="34" charset="0"/>
              </a:rPr>
              <a:t> Wire Splicing</a:t>
            </a:r>
          </a:p>
          <a:p>
            <a:endParaRPr lang="en-US" dirty="0">
              <a:latin typeface="PT Sans" panose="020B0503020203020204" pitchFamily="34" charset="0"/>
            </a:endParaRPr>
          </a:p>
          <a:p>
            <a:endParaRPr lang="en-US" dirty="0"/>
          </a:p>
        </p:txBody>
      </p:sp>
      <p:pic>
        <p:nvPicPr>
          <p:cNvPr id="4" name="Picture 2" descr="Image preview">
            <a:extLst>
              <a:ext uri="{FF2B5EF4-FFF2-40B4-BE49-F238E27FC236}">
                <a16:creationId xmlns:a16="http://schemas.microsoft.com/office/drawing/2014/main" id="{F637CAA9-5824-5815-8B7B-5E464BFB0E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57209"/>
            <a:ext cx="4973696" cy="3535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E85D78D-90E3-1D41-DD78-9C94A8E1C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8957" y="3795161"/>
            <a:ext cx="4884843" cy="26977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669B48C-C0E2-ED61-7DA0-DD6480C3F248}"/>
              </a:ext>
            </a:extLst>
          </p:cNvPr>
          <p:cNvSpPr/>
          <p:nvPr/>
        </p:nvSpPr>
        <p:spPr>
          <a:xfrm>
            <a:off x="6937953" y="4625256"/>
            <a:ext cx="3946849" cy="51876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D43664C-FF25-711E-8ED8-E3BC60A6C5B3}"/>
              </a:ext>
            </a:extLst>
          </p:cNvPr>
          <p:cNvSpPr/>
          <p:nvPr/>
        </p:nvSpPr>
        <p:spPr>
          <a:xfrm>
            <a:off x="6937953" y="5135070"/>
            <a:ext cx="3946849" cy="51876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598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750EA-61C3-6172-2A1B-4DE980AA4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790"/>
            <a:ext cx="10515600" cy="1325563"/>
          </a:xfrm>
        </p:spPr>
        <p:txBody>
          <a:bodyPr/>
          <a:lstStyle/>
          <a:p>
            <a:r>
              <a:rPr lang="en-US" dirty="0"/>
              <a:t>Speedometer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EAC51-31F0-3C94-81CB-F9D74A52D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426" y="1551353"/>
            <a:ext cx="10515600" cy="4351338"/>
          </a:xfrm>
        </p:spPr>
        <p:txBody>
          <a:bodyPr/>
          <a:lstStyle/>
          <a:p>
            <a:r>
              <a:rPr lang="en-US" dirty="0">
                <a:latin typeface="PT Sans" panose="020B0503020203020204" pitchFamily="34" charset="0"/>
                <a:sym typeface="Wingdings" panose="05000000000000000000" pitchFamily="2" charset="2"/>
              </a:rPr>
              <a:t>Display Simulink data to speedometer LCD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2051BA2C-A81B-D042-F226-AC4817F10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974" y="2499146"/>
            <a:ext cx="5506616" cy="35944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A2FB90B-8F8C-E9B3-6B1B-9CB552C3C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3176" y="2130305"/>
            <a:ext cx="3276353" cy="14058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8C0C92-5430-39C5-C33E-2991AB387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2190" y="3727022"/>
            <a:ext cx="2867339" cy="24499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5060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AF37E-67CD-053E-D008-D13612593D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2C4E9E-DDC1-9997-986F-07DB3D870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0225"/>
            <a:ext cx="10515600" cy="4596738"/>
          </a:xfrm>
        </p:spPr>
        <p:txBody>
          <a:bodyPr/>
          <a:lstStyle/>
          <a:p>
            <a:r>
              <a:rPr lang="en-US" dirty="0">
                <a:latin typeface="PT Sans" panose="020B0503020203020204" pitchFamily="34" charset="0"/>
              </a:rPr>
              <a:t>Detect each shifter position </a:t>
            </a:r>
            <a:r>
              <a:rPr lang="en-US" dirty="0">
                <a:latin typeface="PT Sans" panose="020B0503020203020204" pitchFamily="34" charset="0"/>
                <a:sym typeface="Wingdings" panose="05000000000000000000" pitchFamily="2" charset="2"/>
              </a:rPr>
              <a:t> P, R, N, D</a:t>
            </a:r>
          </a:p>
          <a:p>
            <a:endParaRPr lang="en-US" dirty="0"/>
          </a:p>
        </p:txBody>
      </p:sp>
      <p:pic>
        <p:nvPicPr>
          <p:cNvPr id="4" name="Picture 10">
            <a:extLst>
              <a:ext uri="{FF2B5EF4-FFF2-40B4-BE49-F238E27FC236}">
                <a16:creationId xmlns:a16="http://schemas.microsoft.com/office/drawing/2014/main" id="{36A667AB-E5B1-D206-D5D7-7D35CF4425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39231"/>
            <a:ext cx="5181600" cy="3437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BA91FF4F-BDC3-D671-4B35-D81E17304F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2020" y="2492375"/>
            <a:ext cx="2751780" cy="3684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90775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A1F52-88C2-E263-5A73-403A989A6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3252"/>
            <a:ext cx="10515600" cy="1325563"/>
          </a:xfrm>
        </p:spPr>
        <p:txBody>
          <a:bodyPr/>
          <a:lstStyle/>
          <a:p>
            <a:r>
              <a:rPr lang="en-US" dirty="0"/>
              <a:t>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480C3-A9DB-96BC-33ED-6362192205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18253"/>
            <a:ext cx="10515600" cy="4758710"/>
          </a:xfrm>
        </p:spPr>
        <p:txBody>
          <a:bodyPr/>
          <a:lstStyle/>
          <a:p>
            <a:r>
              <a:rPr lang="en-US" dirty="0"/>
              <a:t>Must regulate supplied source voltage to 12 V </a:t>
            </a:r>
            <a:r>
              <a:rPr lang="en-US" dirty="0">
                <a:latin typeface="Century Gothic" panose="020B0502020202020204" pitchFamily="34" charset="0"/>
              </a:rPr>
              <a:t>± </a:t>
            </a:r>
            <a:r>
              <a:rPr lang="en-US" dirty="0">
                <a:latin typeface="PT Sans" panose="020B0503020203020204" pitchFamily="34" charset="0"/>
              </a:rPr>
              <a:t>5%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EF2615-D2D3-86CA-80B0-E4A5459212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555" y="4512739"/>
            <a:ext cx="5159577" cy="21095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25563A-C5D6-6480-B5EF-B1B845B5A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55" y="2071257"/>
            <a:ext cx="5159577" cy="2333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Content Placeholder 11">
            <a:extLst>
              <a:ext uri="{FF2B5EF4-FFF2-40B4-BE49-F238E27FC236}">
                <a16:creationId xmlns:a16="http://schemas.microsoft.com/office/drawing/2014/main" id="{40E20D53-7B4E-3858-B4CD-161E09D9600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9351"/>
          <a:stretch/>
        </p:blipFill>
        <p:spPr>
          <a:xfrm rot="16200000">
            <a:off x="8514209" y="3079044"/>
            <a:ext cx="4316323" cy="23007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0A4A276-CFDC-F572-1F77-3FA3056001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761" t="10169" r="2957" b="3234"/>
          <a:stretch/>
        </p:blipFill>
        <p:spPr>
          <a:xfrm>
            <a:off x="5692110" y="2071255"/>
            <a:ext cx="3439407" cy="33684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912091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am8.potx" id="{EF5D13AE-C892-4541-915C-0B5080C821F2}" vid="{767811F3-6F77-4EA5-80D4-CD673BEA40D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Team8</Template>
  <TotalTime>548</TotalTime>
  <Words>737</Words>
  <Application>Microsoft Office PowerPoint</Application>
  <PresentationFormat>Widescreen</PresentationFormat>
  <Paragraphs>256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Cambria Math</vt:lpstr>
      <vt:lpstr>Century Gothic</vt:lpstr>
      <vt:lpstr>PT Sans</vt:lpstr>
      <vt:lpstr>PT Sans Bold</vt:lpstr>
      <vt:lpstr>PT Sans Regular</vt:lpstr>
      <vt:lpstr>Office Theme</vt:lpstr>
      <vt:lpstr>Nissan Leaf Driving Simulation</vt:lpstr>
      <vt:lpstr>Mission Statement</vt:lpstr>
      <vt:lpstr>PowerPoint Presentation</vt:lpstr>
      <vt:lpstr>PowerPoint Presentation</vt:lpstr>
      <vt:lpstr>Auto-Light</vt:lpstr>
      <vt:lpstr>Accelerator &amp; Brake</vt:lpstr>
      <vt:lpstr>Speedometer</vt:lpstr>
      <vt:lpstr>Shifter</vt:lpstr>
      <vt:lpstr>Power</vt:lpstr>
      <vt:lpstr>Steering</vt:lpstr>
      <vt:lpstr>Master MCU</vt:lpstr>
      <vt:lpstr>CAN Capturing</vt:lpstr>
      <vt:lpstr>Software</vt:lpstr>
      <vt:lpstr>Experimentation &amp; Validation</vt:lpstr>
      <vt:lpstr>Final Bill of Materials</vt:lpstr>
      <vt:lpstr>Final Display &amp; Demonstration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Nissan Leaf Driving Simulation</dc:title>
  <dc:creator>Harden, Brett (bpharden42)</dc:creator>
  <cp:lastModifiedBy>Harden, Brett (bpharden42)</cp:lastModifiedBy>
  <cp:revision>102</cp:revision>
  <dcterms:created xsi:type="dcterms:W3CDTF">2023-04-24T20:48:50Z</dcterms:created>
  <dcterms:modified xsi:type="dcterms:W3CDTF">2023-04-27T01:57:11Z</dcterms:modified>
</cp:coreProperties>
</file>